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0879F-CF7D-4BD1-97E9-10F570AC1116}" type="datetimeFigureOut">
              <a:rPr lang="en-US" smtClean="0"/>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95BB5-A5EE-49CF-96C1-30957636CF4C}" type="slidenum">
              <a:rPr lang="en-US" smtClean="0"/>
              <a:t>‹#›</a:t>
            </a:fld>
            <a:endParaRPr lang="en-US"/>
          </a:p>
        </p:txBody>
      </p:sp>
    </p:spTree>
    <p:extLst>
      <p:ext uri="{BB962C8B-B14F-4D97-AF65-F5344CB8AC3E}">
        <p14:creationId xmlns:p14="http://schemas.microsoft.com/office/powerpoint/2010/main" val="391602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Rationale: Students in ESL and basic composition classes greatly benefit from clear and concise guidelines, criteria, and expectations for their writing. The Rubric Process allows students to see exactly where they are making mistakes and provides them opportunities to self-assess, revise, and ultimately take ownership of their work and become better learners.</a:t>
            </a:r>
          </a:p>
          <a:p>
            <a:endParaRPr lang="en-US" dirty="0"/>
          </a:p>
        </p:txBody>
      </p:sp>
      <p:sp>
        <p:nvSpPr>
          <p:cNvPr id="4" name="Slide Number Placeholder 3"/>
          <p:cNvSpPr>
            <a:spLocks noGrp="1"/>
          </p:cNvSpPr>
          <p:nvPr>
            <p:ph type="sldNum" sz="quarter" idx="10"/>
          </p:nvPr>
        </p:nvSpPr>
        <p:spPr/>
        <p:txBody>
          <a:bodyPr/>
          <a:lstStyle/>
          <a:p>
            <a:fld id="{1FB95BB5-A5EE-49CF-96C1-30957636CF4C}" type="slidenum">
              <a:rPr lang="en-US" smtClean="0"/>
              <a:t>2</a:t>
            </a:fld>
            <a:endParaRPr lang="en-US"/>
          </a:p>
        </p:txBody>
      </p:sp>
    </p:spTree>
    <p:extLst>
      <p:ext uri="{BB962C8B-B14F-4D97-AF65-F5344CB8AC3E}">
        <p14:creationId xmlns:p14="http://schemas.microsoft.com/office/powerpoint/2010/main" val="196106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18FAD5-ED05-4A68-9417-6D526F56EBE0}"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290463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8FAD5-ED05-4A68-9417-6D526F56EBE0}"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127014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8FAD5-ED05-4A68-9417-6D526F56EBE0}"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275394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8FAD5-ED05-4A68-9417-6D526F56EBE0}"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220981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18FAD5-ED05-4A68-9417-6D526F56EBE0}"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364740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18FAD5-ED05-4A68-9417-6D526F56EBE0}"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172802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18FAD5-ED05-4A68-9417-6D526F56EBE0}" type="datetimeFigureOut">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364858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8FAD5-ED05-4A68-9417-6D526F56EBE0}" type="datetimeFigureOut">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111425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8FAD5-ED05-4A68-9417-6D526F56EBE0}" type="datetimeFigureOut">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16088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8FAD5-ED05-4A68-9417-6D526F56EBE0}"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307280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8FAD5-ED05-4A68-9417-6D526F56EBE0}"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E55E-55F7-41C2-84DA-BD373A013A66}" type="slidenum">
              <a:rPr lang="en-US" smtClean="0"/>
              <a:t>‹#›</a:t>
            </a:fld>
            <a:endParaRPr lang="en-US"/>
          </a:p>
        </p:txBody>
      </p:sp>
    </p:spTree>
    <p:extLst>
      <p:ext uri="{BB962C8B-B14F-4D97-AF65-F5344CB8AC3E}">
        <p14:creationId xmlns:p14="http://schemas.microsoft.com/office/powerpoint/2010/main" val="126992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8FAD5-ED05-4A68-9417-6D526F56EBE0}" type="datetimeFigureOut">
              <a:rPr lang="en-US" smtClean="0"/>
              <a:t>10/21/2015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AE55E-55F7-41C2-84DA-BD373A013A66}" type="slidenum">
              <a:rPr lang="en-US" smtClean="0"/>
              <a:t>‹#›</a:t>
            </a:fld>
            <a:endParaRPr lang="en-US"/>
          </a:p>
        </p:txBody>
      </p:sp>
    </p:spTree>
    <p:extLst>
      <p:ext uri="{BB962C8B-B14F-4D97-AF65-F5344CB8AC3E}">
        <p14:creationId xmlns:p14="http://schemas.microsoft.com/office/powerpoint/2010/main" val="3409315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524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Strategies for Peer Review and Student-Teacher Conference</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rotWithShape="1">
          <a:blip r:embed="rId2"/>
          <a:srcRect l="10961" t="14616" r="10806" b="14460"/>
          <a:stretch/>
        </p:blipFill>
        <p:spPr>
          <a:xfrm>
            <a:off x="1222858" y="2634224"/>
            <a:ext cx="6741398" cy="2994863"/>
          </a:xfrm>
          <a:prstGeom prst="rect">
            <a:avLst/>
          </a:prstGeom>
        </p:spPr>
      </p:pic>
    </p:spTree>
    <p:extLst>
      <p:ext uri="{BB962C8B-B14F-4D97-AF65-F5344CB8AC3E}">
        <p14:creationId xmlns:p14="http://schemas.microsoft.com/office/powerpoint/2010/main" val="3159580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Step 5: Editing</a:t>
            </a:r>
            <a:endParaRPr lang="en-US" dirty="0"/>
          </a:p>
        </p:txBody>
      </p:sp>
      <p:sp>
        <p:nvSpPr>
          <p:cNvPr id="3" name="Content Placeholder 2"/>
          <p:cNvSpPr>
            <a:spLocks noGrp="1"/>
          </p:cNvSpPr>
          <p:nvPr>
            <p:ph idx="1"/>
          </p:nvPr>
        </p:nvSpPr>
        <p:spPr/>
        <p:txBody>
          <a:bodyPr/>
          <a:lstStyle/>
          <a:p>
            <a:r>
              <a:rPr lang="en-US" dirty="0" smtClean="0"/>
              <a:t>Students’ revised essays are turned in and the teacher provides feedback on spelling, grammar, punctuation, and format. If necessary the teacher will also give feedback regarding higher order issues based on the rubric.</a:t>
            </a:r>
            <a:endParaRPr lang="en-US" dirty="0"/>
          </a:p>
        </p:txBody>
      </p:sp>
    </p:spTree>
    <p:extLst>
      <p:ext uri="{BB962C8B-B14F-4D97-AF65-F5344CB8AC3E}">
        <p14:creationId xmlns:p14="http://schemas.microsoft.com/office/powerpoint/2010/main" val="299786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Step 6: Submitting</a:t>
            </a:r>
            <a:endParaRPr lang="en-US" dirty="0"/>
          </a:p>
        </p:txBody>
      </p:sp>
      <p:sp>
        <p:nvSpPr>
          <p:cNvPr id="3" name="Content Placeholder 2"/>
          <p:cNvSpPr>
            <a:spLocks noGrp="1"/>
          </p:cNvSpPr>
          <p:nvPr>
            <p:ph idx="1"/>
          </p:nvPr>
        </p:nvSpPr>
        <p:spPr/>
        <p:txBody>
          <a:bodyPr/>
          <a:lstStyle/>
          <a:p>
            <a:r>
              <a:rPr lang="en-US" dirty="0" smtClean="0"/>
              <a:t>Once the students receive feedback from the teacher they make the appropriate changes and submit the final draft.</a:t>
            </a:r>
            <a:endParaRPr lang="en-US" dirty="0"/>
          </a:p>
        </p:txBody>
      </p:sp>
    </p:spTree>
    <p:extLst>
      <p:ext uri="{BB962C8B-B14F-4D97-AF65-F5344CB8AC3E}">
        <p14:creationId xmlns:p14="http://schemas.microsoft.com/office/powerpoint/2010/main" val="1960160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1500"/>
              </a:spcAft>
            </a:pPr>
            <a:r>
              <a:rPr lang="en-US" kern="1400" spc="25" dirty="0" smtClean="0">
                <a:solidFill>
                  <a:srgbClr val="17365D"/>
                </a:solidFill>
                <a:effectLst/>
                <a:latin typeface="Cambria"/>
                <a:ea typeface="Times New Roman"/>
                <a:cs typeface="Times New Roman"/>
              </a:rPr>
              <a:t>Rubric for Essay 2: Evaluation</a:t>
            </a:r>
            <a:br>
              <a:rPr lang="en-US" kern="1400" spc="25" dirty="0" smtClean="0">
                <a:solidFill>
                  <a:srgbClr val="17365D"/>
                </a:solidFill>
                <a:effectLst/>
                <a:latin typeface="Cambria"/>
                <a:ea typeface="Times New Roman"/>
                <a:cs typeface="Times New Roman"/>
              </a:rPr>
            </a:br>
            <a:endParaRPr lang="en-US" dirty="0"/>
          </a:p>
        </p:txBody>
      </p:sp>
      <p:graphicFrame>
        <p:nvGraphicFramePr>
          <p:cNvPr id="6" name="Content Placeholder 5"/>
          <p:cNvGraphicFramePr>
            <a:graphicFrameLocks noGrp="1"/>
          </p:cNvGraphicFramePr>
          <p:nvPr>
            <p:ph idx="1"/>
          </p:nvPr>
        </p:nvGraphicFramePr>
        <p:xfrm>
          <a:off x="457200" y="1821502"/>
          <a:ext cx="8229600" cy="4083358"/>
        </p:xfrm>
        <a:graphic>
          <a:graphicData uri="http://schemas.openxmlformats.org/drawingml/2006/table">
            <a:tbl>
              <a:tblPr firstRow="1" firstCol="1" bandRow="1"/>
              <a:tblGrid>
                <a:gridCol w="2892546"/>
                <a:gridCol w="560046"/>
                <a:gridCol w="952694"/>
                <a:gridCol w="1072088"/>
                <a:gridCol w="737291"/>
                <a:gridCol w="749600"/>
                <a:gridCol w="1265335"/>
              </a:tblGrid>
              <a:tr h="817913">
                <a:tc>
                  <a:txBody>
                    <a:bodyPr/>
                    <a:lstStyle/>
                    <a:p>
                      <a:pPr marL="0" marR="0" algn="ctr">
                        <a:lnSpc>
                          <a:spcPct val="115000"/>
                        </a:lnSpc>
                        <a:spcBef>
                          <a:spcPts val="0"/>
                        </a:spcBef>
                        <a:spcAft>
                          <a:spcPts val="0"/>
                        </a:spcAft>
                      </a:pPr>
                      <a:r>
                        <a:rPr lang="en-US" sz="1200" b="1" dirty="0">
                          <a:effectLst/>
                          <a:latin typeface="Times New Roman"/>
                          <a:ea typeface="Calibri"/>
                          <a:cs typeface="Times New Roman"/>
                        </a:rPr>
                        <a:t>CRITERIA</a:t>
                      </a:r>
                      <a:endParaRPr lang="en-US" sz="1100" dirty="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lnSpc>
                          <a:spcPct val="115000"/>
                        </a:lnSpc>
                        <a:spcBef>
                          <a:spcPts val="0"/>
                        </a:spcBef>
                        <a:spcAft>
                          <a:spcPts val="0"/>
                        </a:spcAft>
                      </a:pPr>
                      <a:r>
                        <a:rPr lang="en-US" sz="1200" b="1" dirty="0">
                          <a:effectLst/>
                          <a:latin typeface="Times New Roman"/>
                          <a:ea typeface="Calibri"/>
                          <a:cs typeface="Times New Roman"/>
                        </a:rPr>
                        <a:t>RATING</a:t>
                      </a:r>
                      <a:endParaRPr lang="en-US" sz="1100" dirty="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a:effectLst/>
                          <a:latin typeface="Times New Roman"/>
                          <a:ea typeface="Calibri"/>
                          <a:cs typeface="Times New Roman"/>
                        </a:rPr>
                        <a:t>POSSIBLE POINTS</a:t>
                      </a:r>
                      <a:endParaRPr lang="en-US" sz="1100">
                        <a:effectLst/>
                        <a:latin typeface="Calibri"/>
                        <a:ea typeface="Calibri"/>
                        <a:cs typeface="Times New Roman"/>
                      </a:endParaRPr>
                    </a:p>
                    <a:p>
                      <a:pPr marL="0" marR="0">
                        <a:lnSpc>
                          <a:spcPct val="115000"/>
                        </a:lnSpc>
                        <a:spcBef>
                          <a:spcPts val="0"/>
                        </a:spcBef>
                        <a:spcAft>
                          <a:spcPts val="0"/>
                        </a:spcAft>
                      </a:pPr>
                      <a:r>
                        <a:rPr lang="en-US" sz="1200" b="1">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667">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Calibri"/>
                          <a:cs typeface="Times New Roman"/>
                        </a:rPr>
                        <a:t>Full Points!</a:t>
                      </a:r>
                      <a:endParaRPr lang="en-US" sz="1100">
                        <a:effectLst/>
                        <a:latin typeface="Calibri"/>
                        <a:ea typeface="Calibri"/>
                        <a:cs typeface="Times New Roman"/>
                      </a:endParaRPr>
                    </a:p>
                    <a:p>
                      <a:pPr marL="0" marR="0" algn="ctr">
                        <a:lnSpc>
                          <a:spcPct val="115000"/>
                        </a:lnSpc>
                        <a:spcBef>
                          <a:spcPts val="0"/>
                        </a:spcBef>
                        <a:spcAft>
                          <a:spcPts val="0"/>
                        </a:spcAft>
                      </a:pPr>
                      <a:r>
                        <a:rPr lang="en-US" sz="1200">
                          <a:effectLst/>
                          <a:latin typeface="Times New Roman"/>
                          <a:ea typeface="Calibri"/>
                          <a:cs typeface="Times New Roman"/>
                        </a:rPr>
                        <a:t>(10)</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Calibri"/>
                          <a:cs typeface="Times New Roman"/>
                        </a:rPr>
                        <a:t>Almost got it</a:t>
                      </a:r>
                      <a:endParaRPr lang="en-US" sz="1100">
                        <a:effectLst/>
                        <a:latin typeface="Calibri"/>
                        <a:ea typeface="Calibri"/>
                        <a:cs typeface="Times New Roman"/>
                      </a:endParaRPr>
                    </a:p>
                    <a:p>
                      <a:pPr marL="0" marR="0" algn="ctr">
                        <a:lnSpc>
                          <a:spcPct val="115000"/>
                        </a:lnSpc>
                        <a:spcBef>
                          <a:spcPts val="0"/>
                        </a:spcBef>
                        <a:spcAft>
                          <a:spcPts val="0"/>
                        </a:spcAft>
                      </a:pPr>
                      <a:r>
                        <a:rPr lang="en-US" sz="1200">
                          <a:effectLst/>
                          <a:latin typeface="Times New Roman"/>
                          <a:ea typeface="Calibri"/>
                          <a:cs typeface="Times New Roman"/>
                        </a:rPr>
                        <a:t>(8)</a:t>
                      </a:r>
                      <a:endParaRPr lang="en-US" sz="1100">
                        <a:effectLst/>
                        <a:latin typeface="Calibri"/>
                        <a:ea typeface="Calibri"/>
                        <a:cs typeface="Times New Roman"/>
                      </a:endParaRPr>
                    </a:p>
                    <a:p>
                      <a:pPr marL="0" marR="0" algn="ctr">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Calibri"/>
                          <a:cs typeface="Times New Roman"/>
                        </a:rPr>
                        <a:t>Half-way there</a:t>
                      </a:r>
                      <a:endParaRPr lang="en-US" sz="1100">
                        <a:effectLst/>
                        <a:latin typeface="Calibri"/>
                        <a:ea typeface="Calibri"/>
                        <a:cs typeface="Times New Roman"/>
                      </a:endParaRPr>
                    </a:p>
                    <a:p>
                      <a:pPr marL="0" marR="0" algn="ctr">
                        <a:lnSpc>
                          <a:spcPct val="115000"/>
                        </a:lnSpc>
                        <a:spcBef>
                          <a:spcPts val="0"/>
                        </a:spcBef>
                        <a:spcAft>
                          <a:spcPts val="0"/>
                        </a:spcAft>
                      </a:pPr>
                      <a:r>
                        <a:rPr lang="en-US" sz="1200">
                          <a:effectLst/>
                          <a:latin typeface="Times New Roman"/>
                          <a:ea typeface="Calibri"/>
                          <a:cs typeface="Times New Roman"/>
                        </a:rPr>
                        <a:t>(5)</a:t>
                      </a:r>
                      <a:endParaRPr lang="en-US" sz="1100">
                        <a:effectLst/>
                        <a:latin typeface="Calibri"/>
                        <a:ea typeface="Calibri"/>
                        <a:cs typeface="Times New Roman"/>
                      </a:endParaRPr>
                    </a:p>
                    <a:p>
                      <a:pPr marL="0" marR="0" algn="ctr">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Calibri"/>
                          <a:cs typeface="Times New Roman"/>
                        </a:rPr>
                        <a:t>Good start</a:t>
                      </a:r>
                      <a:endParaRPr lang="en-US" sz="1100">
                        <a:effectLst/>
                        <a:latin typeface="Calibri"/>
                        <a:ea typeface="Calibri"/>
                        <a:cs typeface="Times New Roman"/>
                      </a:endParaRPr>
                    </a:p>
                    <a:p>
                      <a:pPr marL="0" marR="0" algn="ctr">
                        <a:lnSpc>
                          <a:spcPct val="115000"/>
                        </a:lnSpc>
                        <a:spcBef>
                          <a:spcPts val="0"/>
                        </a:spcBef>
                        <a:spcAft>
                          <a:spcPts val="0"/>
                        </a:spcAft>
                      </a:pPr>
                      <a:r>
                        <a:rPr lang="en-US" sz="1200">
                          <a:effectLst/>
                          <a:latin typeface="Times New Roman"/>
                          <a:ea typeface="Calibri"/>
                          <a:cs typeface="Times New Roman"/>
                        </a:rPr>
                        <a:t>(3)</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Calibri"/>
                          <a:cs typeface="Times New Roman"/>
                        </a:rPr>
                        <a:t>Missing</a:t>
                      </a:r>
                      <a:endParaRPr lang="en-US" sz="1100">
                        <a:effectLst/>
                        <a:latin typeface="Calibri"/>
                        <a:ea typeface="Calibri"/>
                        <a:cs typeface="Times New Roman"/>
                      </a:endParaRPr>
                    </a:p>
                    <a:p>
                      <a:pPr marL="0" marR="0" algn="ctr">
                        <a:lnSpc>
                          <a:spcPct val="115000"/>
                        </a:lnSpc>
                        <a:spcBef>
                          <a:spcPts val="0"/>
                        </a:spcBef>
                        <a:spcAft>
                          <a:spcPts val="0"/>
                        </a:spcAft>
                      </a:pPr>
                      <a:r>
                        <a:rPr lang="en-US" sz="1200">
                          <a:effectLst/>
                          <a:latin typeface="Times New Roman"/>
                          <a:ea typeface="Calibri"/>
                          <a:cs typeface="Times New Roman"/>
                        </a:rPr>
                        <a:t>(0)</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4">
                <a:tc>
                  <a:txBody>
                    <a:bodyPr/>
                    <a:lstStyle/>
                    <a:p>
                      <a:pPr marL="0" marR="0">
                        <a:lnSpc>
                          <a:spcPct val="115000"/>
                        </a:lnSpc>
                        <a:spcBef>
                          <a:spcPts val="0"/>
                        </a:spcBef>
                        <a:spcAft>
                          <a:spcPts val="0"/>
                        </a:spcAft>
                      </a:pPr>
                      <a:r>
                        <a:rPr lang="en-US" sz="1200">
                          <a:effectLst/>
                          <a:latin typeface="Times New Roman"/>
                          <a:ea typeface="Calibri"/>
                          <a:cs typeface="Times New Roman"/>
                        </a:rPr>
                        <a:t>Hook</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4">
                <a:tc>
                  <a:txBody>
                    <a:bodyPr/>
                    <a:lstStyle/>
                    <a:p>
                      <a:pPr marL="0" marR="0">
                        <a:lnSpc>
                          <a:spcPct val="115000"/>
                        </a:lnSpc>
                        <a:spcBef>
                          <a:spcPts val="0"/>
                        </a:spcBef>
                        <a:spcAft>
                          <a:spcPts val="0"/>
                        </a:spcAft>
                      </a:pPr>
                      <a:r>
                        <a:rPr lang="en-US" sz="1200">
                          <a:effectLst/>
                          <a:latin typeface="Times New Roman"/>
                          <a:ea typeface="Calibri"/>
                          <a:cs typeface="Times New Roman"/>
                        </a:rPr>
                        <a:t>Background</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4">
                <a:tc>
                  <a:txBody>
                    <a:bodyPr/>
                    <a:lstStyle/>
                    <a:p>
                      <a:pPr marL="0" marR="0">
                        <a:lnSpc>
                          <a:spcPct val="115000"/>
                        </a:lnSpc>
                        <a:spcBef>
                          <a:spcPts val="0"/>
                        </a:spcBef>
                        <a:spcAft>
                          <a:spcPts val="0"/>
                        </a:spcAft>
                      </a:pPr>
                      <a:r>
                        <a:rPr lang="en-US" sz="1200">
                          <a:effectLst/>
                          <a:latin typeface="Times New Roman"/>
                          <a:ea typeface="Calibri"/>
                          <a:cs typeface="Times New Roman"/>
                        </a:rPr>
                        <a:t>Criteria</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4">
                <a:tc>
                  <a:txBody>
                    <a:bodyPr/>
                    <a:lstStyle/>
                    <a:p>
                      <a:pPr marL="0" marR="0">
                        <a:lnSpc>
                          <a:spcPct val="115000"/>
                        </a:lnSpc>
                        <a:spcBef>
                          <a:spcPts val="0"/>
                        </a:spcBef>
                        <a:spcAft>
                          <a:spcPts val="0"/>
                        </a:spcAft>
                      </a:pPr>
                      <a:r>
                        <a:rPr lang="en-US" sz="1200">
                          <a:effectLst/>
                          <a:latin typeface="Times New Roman"/>
                          <a:ea typeface="Calibri"/>
                          <a:cs typeface="Times New Roman"/>
                        </a:rPr>
                        <a:t>Evaluation of Criteria</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485">
                <a:tc>
                  <a:txBody>
                    <a:bodyPr/>
                    <a:lstStyle/>
                    <a:p>
                      <a:pPr marL="0" marR="0">
                        <a:lnSpc>
                          <a:spcPct val="115000"/>
                        </a:lnSpc>
                        <a:spcBef>
                          <a:spcPts val="0"/>
                        </a:spcBef>
                        <a:spcAft>
                          <a:spcPts val="0"/>
                        </a:spcAft>
                      </a:pPr>
                      <a:r>
                        <a:rPr lang="en-US" sz="1200">
                          <a:effectLst/>
                          <a:latin typeface="Times New Roman"/>
                          <a:ea typeface="Calibri"/>
                          <a:cs typeface="Times New Roman"/>
                        </a:rPr>
                        <a:t>Thesis (overall evaluation based on criteria)</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4">
                <a:tc>
                  <a:txBody>
                    <a:bodyPr/>
                    <a:lstStyle/>
                    <a:p>
                      <a:pPr marL="0" marR="0">
                        <a:lnSpc>
                          <a:spcPct val="115000"/>
                        </a:lnSpc>
                        <a:spcBef>
                          <a:spcPts val="0"/>
                        </a:spcBef>
                        <a:spcAft>
                          <a:spcPts val="0"/>
                        </a:spcAft>
                      </a:pPr>
                      <a:r>
                        <a:rPr lang="en-US" sz="1200">
                          <a:effectLst/>
                          <a:latin typeface="Times New Roman"/>
                          <a:ea typeface="Calibri"/>
                          <a:cs typeface="Times New Roman"/>
                        </a:rPr>
                        <a:t>Unity of paragraphs</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4">
                <a:tc>
                  <a:txBody>
                    <a:bodyPr/>
                    <a:lstStyle/>
                    <a:p>
                      <a:pPr marL="0" marR="0">
                        <a:lnSpc>
                          <a:spcPct val="115000"/>
                        </a:lnSpc>
                        <a:spcBef>
                          <a:spcPts val="0"/>
                        </a:spcBef>
                        <a:spcAft>
                          <a:spcPts val="0"/>
                        </a:spcAft>
                      </a:pPr>
                      <a:r>
                        <a:rPr lang="en-US" sz="1200">
                          <a:effectLst/>
                          <a:latin typeface="Times New Roman"/>
                          <a:ea typeface="Calibri"/>
                          <a:cs typeface="Times New Roman"/>
                        </a:rPr>
                        <a:t>Coherence (logical flow of ideas, transitions)</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4">
                <a:tc>
                  <a:txBody>
                    <a:bodyPr/>
                    <a:lstStyle/>
                    <a:p>
                      <a:pPr marL="0" marR="0">
                        <a:lnSpc>
                          <a:spcPct val="115000"/>
                        </a:lnSpc>
                        <a:spcBef>
                          <a:spcPts val="0"/>
                        </a:spcBef>
                        <a:spcAft>
                          <a:spcPts val="0"/>
                        </a:spcAft>
                      </a:pPr>
                      <a:r>
                        <a:rPr lang="en-US" sz="1200">
                          <a:effectLst/>
                          <a:latin typeface="Times New Roman"/>
                          <a:ea typeface="Calibri"/>
                          <a:cs typeface="Times New Roman"/>
                        </a:rPr>
                        <a:t>Formatting (MLA standard)</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4">
                <a:tc gridSpan="6">
                  <a:txBody>
                    <a:bodyPr/>
                    <a:lstStyle/>
                    <a:p>
                      <a:pPr marL="0" marR="0" algn="r">
                        <a:lnSpc>
                          <a:spcPct val="115000"/>
                        </a:lnSpc>
                        <a:spcBef>
                          <a:spcPts val="0"/>
                        </a:spcBef>
                        <a:spcAft>
                          <a:spcPts val="0"/>
                        </a:spcAft>
                      </a:pPr>
                      <a:r>
                        <a:rPr lang="en-US" sz="1200" b="1">
                          <a:effectLst/>
                          <a:latin typeface="Times New Roman"/>
                          <a:ea typeface="Calibri"/>
                          <a:cs typeface="Times New Roman"/>
                        </a:rPr>
                        <a:t>Total</a:t>
                      </a:r>
                      <a:endParaRPr lang="en-US" sz="110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200" b="1" dirty="0">
                          <a:effectLst/>
                          <a:latin typeface="Times New Roman"/>
                          <a:ea typeface="Calibri"/>
                          <a:cs typeface="Times New Roman"/>
                        </a:rPr>
                        <a:t>/80</a:t>
                      </a:r>
                      <a:endParaRPr lang="en-US" sz="1100" dirty="0">
                        <a:effectLst/>
                        <a:latin typeface="Calibri"/>
                        <a:ea typeface="Calibri"/>
                        <a:cs typeface="Times New Roman"/>
                      </a:endParaRPr>
                    </a:p>
                  </a:txBody>
                  <a:tcPr marL="66467" marR="66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1179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1500"/>
              </a:spcAft>
            </a:pPr>
            <a:r>
              <a:rPr lang="en-US" kern="1400" spc="25" dirty="0" smtClean="0">
                <a:solidFill>
                  <a:srgbClr val="17365D"/>
                </a:solidFill>
                <a:effectLst/>
                <a:latin typeface="Cambria"/>
                <a:ea typeface="Times New Roman"/>
                <a:cs typeface="Times New Roman"/>
              </a:rPr>
              <a:t>Rubric for Essay 2: Article Recommendation</a:t>
            </a:r>
            <a:br>
              <a:rPr lang="en-US" kern="1400" spc="25" dirty="0" smtClean="0">
                <a:solidFill>
                  <a:srgbClr val="17365D"/>
                </a:solidFill>
                <a:effectLst/>
                <a:latin typeface="Cambria"/>
                <a:ea typeface="Times New Roman"/>
                <a:cs typeface="Times New Roman"/>
              </a:rPr>
            </a:br>
            <a:endParaRPr lang="en-US" dirty="0"/>
          </a:p>
        </p:txBody>
      </p:sp>
      <p:graphicFrame>
        <p:nvGraphicFramePr>
          <p:cNvPr id="4" name="Content Placeholder 3"/>
          <p:cNvGraphicFramePr>
            <a:graphicFrameLocks noGrp="1"/>
          </p:cNvGraphicFramePr>
          <p:nvPr>
            <p:ph idx="1"/>
          </p:nvPr>
        </p:nvGraphicFramePr>
        <p:xfrm>
          <a:off x="457200" y="1600944"/>
          <a:ext cx="8229600" cy="4524474"/>
        </p:xfrm>
        <a:graphic>
          <a:graphicData uri="http://schemas.openxmlformats.org/drawingml/2006/table">
            <a:tbl>
              <a:tblPr firstRow="1" firstCol="1" bandRow="1"/>
              <a:tblGrid>
                <a:gridCol w="2892779"/>
                <a:gridCol w="5336821"/>
              </a:tblGrid>
              <a:tr h="694148">
                <a:tc>
                  <a:txBody>
                    <a:bodyPr/>
                    <a:lstStyle/>
                    <a:p>
                      <a:pPr marL="0" marR="0" algn="ctr">
                        <a:lnSpc>
                          <a:spcPct val="115000"/>
                        </a:lnSpc>
                        <a:spcBef>
                          <a:spcPts val="0"/>
                        </a:spcBef>
                        <a:spcAft>
                          <a:spcPts val="0"/>
                        </a:spcAft>
                      </a:pPr>
                      <a:r>
                        <a:rPr lang="en-US" sz="1100" b="1">
                          <a:effectLst/>
                          <a:latin typeface="Times New Roman"/>
                          <a:ea typeface="Calibri"/>
                          <a:cs typeface="Times New Roman"/>
                        </a:rPr>
                        <a:t>CRITERIA</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Times New Roman"/>
                          <a:ea typeface="Calibri"/>
                          <a:cs typeface="Times New Roman"/>
                        </a:rPr>
                        <a:t>COMMENTS</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283">
                <a:tc>
                  <a:txBody>
                    <a:bodyPr/>
                    <a:lstStyle/>
                    <a:p>
                      <a:pPr marL="0" marR="0">
                        <a:lnSpc>
                          <a:spcPct val="115000"/>
                        </a:lnSpc>
                        <a:spcBef>
                          <a:spcPts val="0"/>
                        </a:spcBef>
                        <a:spcAft>
                          <a:spcPts val="0"/>
                        </a:spcAft>
                      </a:pPr>
                      <a:r>
                        <a:rPr lang="en-US" sz="1100">
                          <a:effectLst/>
                          <a:latin typeface="Times New Roman"/>
                          <a:ea typeface="Calibri"/>
                          <a:cs typeface="Times New Roman"/>
                        </a:rPr>
                        <a:t>Summary (does the writer clearly and succinctly capture the article’s main idea?)</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989">
                <a:tc>
                  <a:txBody>
                    <a:bodyPr/>
                    <a:lstStyle/>
                    <a:p>
                      <a:pPr marL="0" marR="0">
                        <a:lnSpc>
                          <a:spcPct val="115000"/>
                        </a:lnSpc>
                        <a:spcBef>
                          <a:spcPts val="0"/>
                        </a:spcBef>
                        <a:spcAft>
                          <a:spcPts val="0"/>
                        </a:spcAft>
                      </a:pPr>
                      <a:r>
                        <a:rPr lang="en-US" sz="1100">
                          <a:effectLst/>
                          <a:latin typeface="Times New Roman"/>
                          <a:ea typeface="Calibri"/>
                          <a:cs typeface="Times New Roman"/>
                        </a:rPr>
                        <a:t>Response (does the writer’s response connect to the reading, is it clear, and does it add value to the topic?)</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283">
                <a:tc>
                  <a:txBody>
                    <a:bodyPr/>
                    <a:lstStyle/>
                    <a:p>
                      <a:pPr marL="0" marR="0">
                        <a:lnSpc>
                          <a:spcPct val="115000"/>
                        </a:lnSpc>
                        <a:spcBef>
                          <a:spcPts val="0"/>
                        </a:spcBef>
                        <a:spcAft>
                          <a:spcPts val="0"/>
                        </a:spcAft>
                      </a:pPr>
                      <a:r>
                        <a:rPr lang="en-US" sz="1100">
                          <a:effectLst/>
                          <a:latin typeface="Times New Roman"/>
                          <a:ea typeface="Calibri"/>
                          <a:cs typeface="Times New Roman"/>
                        </a:rPr>
                        <a:t>Thesis (does the writer express her/his position on the topic?)</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283">
                <a:tc>
                  <a:txBody>
                    <a:bodyPr/>
                    <a:lstStyle/>
                    <a:p>
                      <a:pPr marL="0" marR="0">
                        <a:lnSpc>
                          <a:spcPct val="115000"/>
                        </a:lnSpc>
                        <a:spcBef>
                          <a:spcPts val="0"/>
                        </a:spcBef>
                        <a:spcAft>
                          <a:spcPts val="0"/>
                        </a:spcAft>
                      </a:pPr>
                      <a:r>
                        <a:rPr lang="en-US" sz="1100">
                          <a:effectLst/>
                          <a:latin typeface="Times New Roman"/>
                          <a:ea typeface="Calibri"/>
                          <a:cs typeface="Times New Roman"/>
                        </a:rPr>
                        <a:t>Does the writer conclude with a recommendation?</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283">
                <a:tc>
                  <a:txBody>
                    <a:bodyPr/>
                    <a:lstStyle/>
                    <a:p>
                      <a:pPr marL="0" marR="0">
                        <a:lnSpc>
                          <a:spcPct val="115000"/>
                        </a:lnSpc>
                        <a:spcBef>
                          <a:spcPts val="0"/>
                        </a:spcBef>
                        <a:spcAft>
                          <a:spcPts val="0"/>
                        </a:spcAft>
                      </a:pPr>
                      <a:r>
                        <a:rPr lang="en-US" sz="1100">
                          <a:effectLst/>
                          <a:latin typeface="Times New Roman"/>
                          <a:ea typeface="Calibri"/>
                          <a:cs typeface="Times New Roman"/>
                        </a:rPr>
                        <a:t>Unity and coherence of paragraphs</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4922">
                <a:tc>
                  <a:txBody>
                    <a:bodyPr/>
                    <a:lstStyle/>
                    <a:p>
                      <a:pPr marL="0" marR="0">
                        <a:lnSpc>
                          <a:spcPct val="115000"/>
                        </a:lnSpc>
                        <a:spcBef>
                          <a:spcPts val="0"/>
                        </a:spcBef>
                        <a:spcAft>
                          <a:spcPts val="0"/>
                        </a:spcAft>
                      </a:pPr>
                      <a:r>
                        <a:rPr lang="en-US" sz="1100">
                          <a:effectLst/>
                          <a:latin typeface="Times New Roman"/>
                          <a:ea typeface="Calibri"/>
                          <a:cs typeface="Times New Roman"/>
                        </a:rPr>
                        <a:t>Formatting (MLA standard)</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283">
                <a:tc>
                  <a:txBody>
                    <a:bodyPr/>
                    <a:lstStyle/>
                    <a:p>
                      <a:pPr marL="0" marR="0">
                        <a:lnSpc>
                          <a:spcPct val="115000"/>
                        </a:lnSpc>
                        <a:spcBef>
                          <a:spcPts val="0"/>
                        </a:spcBef>
                        <a:spcAft>
                          <a:spcPts val="0"/>
                        </a:spcAft>
                      </a:pPr>
                      <a:r>
                        <a:rPr lang="en-US" sz="1100">
                          <a:effectLst/>
                          <a:latin typeface="Times New Roman"/>
                          <a:ea typeface="Calibri"/>
                          <a:cs typeface="Times New Roman"/>
                        </a:rPr>
                        <a:t>Citations (if applicable)</a:t>
                      </a:r>
                      <a:endParaRPr lang="en-US" sz="100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Times New Roman"/>
                          <a:ea typeface="Calibri"/>
                          <a:cs typeface="Times New Roman"/>
                        </a:rPr>
                        <a:t> </a:t>
                      </a:r>
                      <a:endParaRPr lang="en-US" sz="1000" dirty="0">
                        <a:effectLst/>
                        <a:latin typeface="Calibri"/>
                        <a:ea typeface="Calibri"/>
                        <a:cs typeface="Times New Roman"/>
                      </a:endParaRPr>
                    </a:p>
                  </a:txBody>
                  <a:tcPr marL="64021" marR="64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33257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Start with the goal in mind…students can learn to write clearly and well!</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676400"/>
            <a:ext cx="48768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2941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000" dirty="0" err="1" smtClean="0"/>
              <a:t>Lundstrom</a:t>
            </a:r>
            <a:r>
              <a:rPr lang="en-US" sz="2000" dirty="0" smtClean="0"/>
              <a:t>, K., &amp; Baker, W. “To Give is Better than to Receive, the 	benefits of peer review to the reviewer’s own writing. </a:t>
            </a:r>
            <a:r>
              <a:rPr lang="en-US" sz="2000" i="1" dirty="0" smtClean="0"/>
              <a:t>Journal of 	Second Language Writing, 18 </a:t>
            </a:r>
            <a:r>
              <a:rPr lang="en-US" sz="2000" dirty="0" smtClean="0"/>
              <a:t>(1), March 2009.</a:t>
            </a:r>
          </a:p>
          <a:p>
            <a:endParaRPr lang="en-US" sz="2000" i="1" dirty="0"/>
          </a:p>
          <a:p>
            <a:r>
              <a:rPr lang="en-US" sz="2000" dirty="0" smtClean="0"/>
              <a:t>Taylor, E. W., &amp; </a:t>
            </a:r>
            <a:r>
              <a:rPr lang="en-US" sz="2000" dirty="0" err="1" smtClean="0"/>
              <a:t>Cranton</a:t>
            </a:r>
            <a:r>
              <a:rPr lang="en-US" sz="2000" dirty="0" smtClean="0"/>
              <a:t>, P. (Eds.). (2012). </a:t>
            </a:r>
            <a:r>
              <a:rPr lang="en-US" sz="2000" i="1" dirty="0" smtClean="0"/>
              <a:t>The Handbook of </a:t>
            </a:r>
          </a:p>
          <a:p>
            <a:pPr marL="457200" lvl="1" indent="0">
              <a:buNone/>
            </a:pPr>
            <a:r>
              <a:rPr lang="en-US" sz="1600" i="1" dirty="0"/>
              <a:t>	</a:t>
            </a:r>
            <a:r>
              <a:rPr lang="en-US" sz="2000" i="1" dirty="0" smtClean="0"/>
              <a:t>Transformative Learning. </a:t>
            </a:r>
            <a:r>
              <a:rPr lang="en-US" sz="2000" dirty="0" smtClean="0"/>
              <a:t>San Francisco, CA: </a:t>
            </a:r>
            <a:r>
              <a:rPr lang="en-US" sz="2000" dirty="0" err="1" smtClean="0">
                <a:solidFill>
                  <a:prstClr val="black"/>
                </a:solidFill>
              </a:rPr>
              <a:t>Jossey</a:t>
            </a:r>
            <a:r>
              <a:rPr lang="en-US" sz="2000" dirty="0" smtClean="0">
                <a:solidFill>
                  <a:prstClr val="black"/>
                </a:solidFill>
              </a:rPr>
              <a:t>-Bass</a:t>
            </a:r>
            <a:r>
              <a:rPr lang="en-US" sz="2000" dirty="0">
                <a:solidFill>
                  <a:prstClr val="black"/>
                </a:solidFill>
              </a:rPr>
              <a:t>.</a:t>
            </a:r>
            <a:endParaRPr lang="en-US" sz="1600" dirty="0" smtClean="0"/>
          </a:p>
        </p:txBody>
      </p:sp>
    </p:spTree>
    <p:extLst>
      <p:ext uri="{BB962C8B-B14F-4D97-AF65-F5344CB8AC3E}">
        <p14:creationId xmlns:p14="http://schemas.microsoft.com/office/powerpoint/2010/main" val="413005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The Rubric Process</a:t>
            </a:r>
            <a:endParaRPr lang="en-US" dirty="0"/>
          </a:p>
        </p:txBody>
      </p:sp>
      <p:sp>
        <p:nvSpPr>
          <p:cNvPr id="3" name="Content Placeholder 2"/>
          <p:cNvSpPr>
            <a:spLocks noGrp="1"/>
          </p:cNvSpPr>
          <p:nvPr>
            <p:ph idx="1"/>
          </p:nvPr>
        </p:nvSpPr>
        <p:spPr/>
        <p:txBody>
          <a:bodyPr/>
          <a:lstStyle/>
          <a:p>
            <a:r>
              <a:rPr lang="en-US" dirty="0" smtClean="0"/>
              <a:t>Rationale: Students in ESL and basic composition classes greatly benefit from clear and concise guidelines, criteria, and expectations for their writing. The Rubric Process allows students to see exactly where they are making mistakes and provides them opportunities to self-assess, revise, and ultimately take ownership of their work and become better learners.</a:t>
            </a:r>
          </a:p>
        </p:txBody>
      </p:sp>
    </p:spTree>
    <p:extLst>
      <p:ext uri="{BB962C8B-B14F-4D97-AF65-F5344CB8AC3E}">
        <p14:creationId xmlns:p14="http://schemas.microsoft.com/office/powerpoint/2010/main" val="311523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More Benefits of the Model…</a:t>
            </a:r>
            <a:endParaRPr lang="en-US" dirty="0"/>
          </a:p>
        </p:txBody>
      </p:sp>
      <p:sp>
        <p:nvSpPr>
          <p:cNvPr id="3" name="Content Placeholder 2"/>
          <p:cNvSpPr>
            <a:spLocks noGrp="1"/>
          </p:cNvSpPr>
          <p:nvPr>
            <p:ph idx="1"/>
          </p:nvPr>
        </p:nvSpPr>
        <p:spPr/>
        <p:txBody>
          <a:bodyPr>
            <a:normAutofit lnSpcReduction="10000"/>
          </a:bodyPr>
          <a:lstStyle/>
          <a:p>
            <a:r>
              <a:rPr lang="en-US" dirty="0" smtClean="0"/>
              <a:t>Specific criteria and expectations for writing assignments are no longer abstract or confusing; students are actively engaged with and focused on identifying criteria. Students internalize “the moves that matter” and produce better writing.</a:t>
            </a:r>
          </a:p>
          <a:p>
            <a:r>
              <a:rPr lang="en-US" dirty="0" smtClean="0"/>
              <a:t>The grading process is demystified and students feel they have control over their own evaluation.</a:t>
            </a:r>
            <a:endParaRPr lang="en-US" dirty="0"/>
          </a:p>
        </p:txBody>
      </p:sp>
    </p:spTree>
    <p:extLst>
      <p:ext uri="{BB962C8B-B14F-4D97-AF65-F5344CB8AC3E}">
        <p14:creationId xmlns:p14="http://schemas.microsoft.com/office/powerpoint/2010/main" val="1025261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It is better to give than to receive…</a:t>
            </a:r>
            <a:endParaRPr lang="en-US" dirty="0"/>
          </a:p>
        </p:txBody>
      </p:sp>
      <p:sp>
        <p:nvSpPr>
          <p:cNvPr id="3" name="Content Placeholder 2"/>
          <p:cNvSpPr>
            <a:spLocks noGrp="1"/>
          </p:cNvSpPr>
          <p:nvPr>
            <p:ph idx="1"/>
          </p:nvPr>
        </p:nvSpPr>
        <p:spPr/>
        <p:txBody>
          <a:bodyPr>
            <a:normAutofit lnSpcReduction="10000"/>
          </a:bodyPr>
          <a:lstStyle/>
          <a:p>
            <a:r>
              <a:rPr lang="en-US" dirty="0" smtClean="0"/>
              <a:t>Receiving feedback from peers may be very helpful in terms of providing opportunities for meaningful revisions; however, giving feedback is a more thoughtful process where the student must think critically about the writing, make assessments based on specific criteria, and reflect on the writing as a whole. Giving feedback provides the student with the potential for more significant gains in their writing over the course of the semester.	</a:t>
            </a:r>
            <a:endParaRPr lang="en-US" dirty="0"/>
          </a:p>
        </p:txBody>
      </p:sp>
    </p:spTree>
    <p:extLst>
      <p:ext uri="{BB962C8B-B14F-4D97-AF65-F5344CB8AC3E}">
        <p14:creationId xmlns:p14="http://schemas.microsoft.com/office/powerpoint/2010/main" val="133352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Here’s how it works: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Step 1: Prewriting – </a:t>
            </a:r>
            <a:r>
              <a:rPr lang="en-US" sz="2400" i="1" dirty="0" smtClean="0"/>
              <a:t>Explain the rubric along with assignment</a:t>
            </a:r>
          </a:p>
          <a:p>
            <a:endParaRPr lang="en-US" sz="2400" i="1" dirty="0"/>
          </a:p>
          <a:p>
            <a:r>
              <a:rPr lang="en-US" sz="2400" dirty="0" smtClean="0"/>
              <a:t>Step 2: Practice 1 – </a:t>
            </a:r>
            <a:r>
              <a:rPr lang="en-US" sz="2400" i="1" dirty="0" smtClean="0"/>
              <a:t>Students use a sample essay with mistakes</a:t>
            </a:r>
          </a:p>
          <a:p>
            <a:endParaRPr lang="en-US" sz="2400" i="1" dirty="0"/>
          </a:p>
          <a:p>
            <a:r>
              <a:rPr lang="en-US" sz="2400" dirty="0" smtClean="0"/>
              <a:t>Step 3: Practice 2 – </a:t>
            </a:r>
            <a:r>
              <a:rPr lang="en-US" sz="2400" i="1" dirty="0" smtClean="0"/>
              <a:t>Students use a model essay</a:t>
            </a:r>
          </a:p>
          <a:p>
            <a:endParaRPr lang="en-US" sz="2400" i="1" dirty="0"/>
          </a:p>
          <a:p>
            <a:r>
              <a:rPr lang="en-US" sz="2400" dirty="0" smtClean="0"/>
              <a:t>Step 4: Revising – </a:t>
            </a:r>
            <a:r>
              <a:rPr lang="en-US" sz="2400" i="1" dirty="0" smtClean="0"/>
              <a:t>Students peer review (1</a:t>
            </a:r>
            <a:r>
              <a:rPr lang="en-US" sz="2400" i="1" baseline="30000" dirty="0" smtClean="0"/>
              <a:t>st</a:t>
            </a:r>
            <a:r>
              <a:rPr lang="en-US" sz="2400" i="1" dirty="0" smtClean="0"/>
              <a:t> draft)</a:t>
            </a:r>
          </a:p>
          <a:p>
            <a:endParaRPr lang="en-US" sz="2400" i="1" dirty="0"/>
          </a:p>
          <a:p>
            <a:r>
              <a:rPr lang="en-US" sz="2400" dirty="0" smtClean="0"/>
              <a:t>Step 5: Editing – </a:t>
            </a:r>
            <a:r>
              <a:rPr lang="en-US" sz="2400" i="1" dirty="0" smtClean="0"/>
              <a:t>Students turn in revised essay (2</a:t>
            </a:r>
            <a:r>
              <a:rPr lang="en-US" sz="2400" i="1" baseline="30000" dirty="0" smtClean="0"/>
              <a:t>nd</a:t>
            </a:r>
            <a:r>
              <a:rPr lang="en-US" sz="2400" i="1" dirty="0" smtClean="0"/>
              <a:t> draft)</a:t>
            </a:r>
          </a:p>
          <a:p>
            <a:endParaRPr lang="en-US" sz="2400" i="1" dirty="0"/>
          </a:p>
          <a:p>
            <a:r>
              <a:rPr lang="en-US" sz="2400" dirty="0" smtClean="0"/>
              <a:t>Step 6: Submitting – </a:t>
            </a:r>
            <a:r>
              <a:rPr lang="en-US" sz="2400" i="1" dirty="0" smtClean="0"/>
              <a:t>Students turn in final draft</a:t>
            </a:r>
            <a:endParaRPr lang="en-US" sz="2400" dirty="0"/>
          </a:p>
        </p:txBody>
      </p:sp>
    </p:spTree>
    <p:extLst>
      <p:ext uri="{BB962C8B-B14F-4D97-AF65-F5344CB8AC3E}">
        <p14:creationId xmlns:p14="http://schemas.microsoft.com/office/powerpoint/2010/main" val="396614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Step 1: Prewriting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preparing the students by discussing and reading about the topic, etc., hand out the rubric with the assignment.</a:t>
            </a:r>
          </a:p>
          <a:p>
            <a:r>
              <a:rPr lang="en-US" dirty="0" smtClean="0"/>
              <a:t>After thoroughly explaining the rubric ask questions such as:</a:t>
            </a:r>
          </a:p>
          <a:p>
            <a:pPr marL="0" indent="0">
              <a:buNone/>
            </a:pPr>
            <a:r>
              <a:rPr lang="en-US" dirty="0" smtClean="0"/>
              <a:t>How many points do I give if the thesis statement has a topic but no opinion?</a:t>
            </a:r>
          </a:p>
          <a:p>
            <a:pPr marL="0" indent="0">
              <a:buNone/>
            </a:pPr>
            <a:r>
              <a:rPr lang="en-US" dirty="0" smtClean="0"/>
              <a:t>How many points if the paragraphs are a little “jumpy” and the writer needs to use more transitions words or phrases?</a:t>
            </a:r>
            <a:endParaRPr lang="en-US" dirty="0"/>
          </a:p>
        </p:txBody>
      </p:sp>
    </p:spTree>
    <p:extLst>
      <p:ext uri="{BB962C8B-B14F-4D97-AF65-F5344CB8AC3E}">
        <p14:creationId xmlns:p14="http://schemas.microsoft.com/office/powerpoint/2010/main" val="112404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Step 2: Practice 1</a:t>
            </a:r>
            <a:endParaRPr lang="en-US" dirty="0"/>
          </a:p>
        </p:txBody>
      </p:sp>
      <p:sp>
        <p:nvSpPr>
          <p:cNvPr id="3" name="Content Placeholder 2"/>
          <p:cNvSpPr>
            <a:spLocks noGrp="1"/>
          </p:cNvSpPr>
          <p:nvPr>
            <p:ph idx="1"/>
          </p:nvPr>
        </p:nvSpPr>
        <p:spPr/>
        <p:txBody>
          <a:bodyPr/>
          <a:lstStyle/>
          <a:p>
            <a:r>
              <a:rPr lang="en-US" dirty="0" smtClean="0"/>
              <a:t>Have students work in groups of 2 or 3 and evaluate a sample essay. This essay is purposely replete with mistakes</a:t>
            </a:r>
            <a:r>
              <a:rPr lang="en-US" dirty="0"/>
              <a:t> </a:t>
            </a:r>
            <a:r>
              <a:rPr lang="en-US" dirty="0" smtClean="0"/>
              <a:t>centered around the requirements for this particular assignment.</a:t>
            </a:r>
            <a:endParaRPr lang="en-US" dirty="0"/>
          </a:p>
        </p:txBody>
      </p:sp>
    </p:spTree>
    <p:extLst>
      <p:ext uri="{BB962C8B-B14F-4D97-AF65-F5344CB8AC3E}">
        <p14:creationId xmlns:p14="http://schemas.microsoft.com/office/powerpoint/2010/main" val="3909703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Step 3: Practice 2</a:t>
            </a:r>
            <a:endParaRPr lang="en-US" dirty="0"/>
          </a:p>
        </p:txBody>
      </p:sp>
      <p:sp>
        <p:nvSpPr>
          <p:cNvPr id="3" name="Content Placeholder 2"/>
          <p:cNvSpPr>
            <a:spLocks noGrp="1"/>
          </p:cNvSpPr>
          <p:nvPr>
            <p:ph idx="1"/>
          </p:nvPr>
        </p:nvSpPr>
        <p:spPr/>
        <p:txBody>
          <a:bodyPr/>
          <a:lstStyle/>
          <a:p>
            <a:r>
              <a:rPr lang="en-US" dirty="0" smtClean="0"/>
              <a:t>Have students work in small groups again and this time they evaluate a model essay, i.e., an essay that does a pretty good job meeting all the criteria for this assignment. </a:t>
            </a:r>
          </a:p>
          <a:p>
            <a:r>
              <a:rPr lang="en-US" dirty="0" smtClean="0"/>
              <a:t>Students can now compare and contrast the two sample essays and this reinforces the standard they should be aiming for. It also provides them with a model essay as a guide.</a:t>
            </a:r>
            <a:endParaRPr lang="en-US" dirty="0"/>
          </a:p>
        </p:txBody>
      </p:sp>
    </p:spTree>
    <p:extLst>
      <p:ext uri="{BB962C8B-B14F-4D97-AF65-F5344CB8AC3E}">
        <p14:creationId xmlns:p14="http://schemas.microsoft.com/office/powerpoint/2010/main" val="92590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Step 4: Revising</a:t>
            </a:r>
            <a:endParaRPr lang="en-US" dirty="0"/>
          </a:p>
        </p:txBody>
      </p:sp>
      <p:sp>
        <p:nvSpPr>
          <p:cNvPr id="3" name="Content Placeholder 2"/>
          <p:cNvSpPr>
            <a:spLocks noGrp="1"/>
          </p:cNvSpPr>
          <p:nvPr>
            <p:ph idx="1"/>
          </p:nvPr>
        </p:nvSpPr>
        <p:spPr/>
        <p:txBody>
          <a:bodyPr>
            <a:normAutofit lnSpcReduction="10000"/>
          </a:bodyPr>
          <a:lstStyle/>
          <a:p>
            <a:r>
              <a:rPr lang="en-US" dirty="0" smtClean="0"/>
              <a:t>Now it is time for the students to produce their own draft for peer review.</a:t>
            </a:r>
          </a:p>
          <a:p>
            <a:r>
              <a:rPr lang="en-US" dirty="0" smtClean="0"/>
              <a:t>Put the students in pairs and first they must read each other’s essays.</a:t>
            </a:r>
          </a:p>
          <a:p>
            <a:r>
              <a:rPr lang="en-US" dirty="0" smtClean="0"/>
              <a:t>Next they use the rubric.</a:t>
            </a:r>
          </a:p>
          <a:p>
            <a:r>
              <a:rPr lang="en-US" dirty="0" smtClean="0"/>
              <a:t>After completing the rubric they must talk about it and give oral feedback.</a:t>
            </a:r>
          </a:p>
          <a:p>
            <a:r>
              <a:rPr lang="en-US" dirty="0" smtClean="0"/>
              <a:t>Students do not need to edit each other’s essays.</a:t>
            </a:r>
            <a:endParaRPr lang="en-US" dirty="0"/>
          </a:p>
        </p:txBody>
      </p:sp>
    </p:spTree>
    <p:extLst>
      <p:ext uri="{BB962C8B-B14F-4D97-AF65-F5344CB8AC3E}">
        <p14:creationId xmlns:p14="http://schemas.microsoft.com/office/powerpoint/2010/main" val="2578912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849</Words>
  <Application>Microsoft Office PowerPoint</Application>
  <PresentationFormat>On-screen Show (4:3)</PresentationFormat>
  <Paragraphs>142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Strategies for Peer Review and Student-Teacher Conference</vt:lpstr>
      <vt:lpstr>The Rubric Process</vt:lpstr>
      <vt:lpstr>More Benefits of the Model…</vt:lpstr>
      <vt:lpstr>It is better to give than to receive…</vt:lpstr>
      <vt:lpstr>Here’s how it works:</vt:lpstr>
      <vt:lpstr>Step 1: Prewriting</vt:lpstr>
      <vt:lpstr>Step 2: Practice 1</vt:lpstr>
      <vt:lpstr>Step 3: Practice 2</vt:lpstr>
      <vt:lpstr>Step 4: Revising</vt:lpstr>
      <vt:lpstr>Step 5: Editing</vt:lpstr>
      <vt:lpstr>Step 6: Submitting</vt:lpstr>
      <vt:lpstr>Rubric for Essay 2: Evaluation </vt:lpstr>
      <vt:lpstr>Rubric for Essay 2: Article Recommendation </vt:lpstr>
      <vt:lpstr>Start with the goal in mind…students can learn to write clearly and well!</vt:lpstr>
      <vt:lpstr>References</vt:lpstr>
    </vt:vector>
  </TitlesOfParts>
  <Company>SLCC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Peer Review and Student-Teacher Conference</dc:title>
  <dc:creator>Gordon Dunne</dc:creator>
  <cp:lastModifiedBy>Gordon Dunne</cp:lastModifiedBy>
  <cp:revision>16</cp:revision>
  <dcterms:created xsi:type="dcterms:W3CDTF">2015-10-15T15:10:11Z</dcterms:created>
  <dcterms:modified xsi:type="dcterms:W3CDTF">2015-10-21T18:25:16Z</dcterms:modified>
</cp:coreProperties>
</file>